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Comfortaa" pitchFamily="2" charset="0"/>
      <p:regular r:id="rId12"/>
      <p:bold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8"/>
    <p:restoredTop sz="94694"/>
  </p:normalViewPr>
  <p:slideViewPr>
    <p:cSldViewPr snapToGrid="0">
      <p:cViewPr varScale="1">
        <p:scale>
          <a:sx n="156" d="100"/>
          <a:sy n="156" d="100"/>
        </p:scale>
        <p:origin x="576"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jpg>
</file>

<file path=ppt/media/image25.jpg>
</file>

<file path=ppt/media/image26.png>
</file>

<file path=ppt/media/image27.png>
</file>

<file path=ppt/media/image28.png>
</file>

<file path=ppt/media/image29.jpg>
</file>

<file path=ppt/media/image3.png>
</file>

<file path=ppt/media/image30.png>
</file>

<file path=ppt/media/image31.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f74fa67086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f74fa67086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Oğuzhan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f74fa6708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f74fa6708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Özgür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f74fa67086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f74fa67086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Özgür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f74fa6708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f74fa6708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f74fa6708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f74fa6708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f74fa67086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f74fa67086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faed45329f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faed45329f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jp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1.jp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jpg"/></Relationships>
</file>

<file path=ppt/slides/_rels/slide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30.png"/><Relationship Id="rId4" Type="http://schemas.openxmlformats.org/officeDocument/2006/relationships/image" Target="../media/image29.jpg"/></Relationships>
</file>

<file path=ppt/slides/_rels/slide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0" cy="5177196"/>
          </a:xfrm>
          <a:prstGeom prst="rect">
            <a:avLst/>
          </a:prstGeom>
          <a:noFill/>
          <a:ln>
            <a:noFill/>
          </a:ln>
        </p:spPr>
      </p:pic>
      <p:sp>
        <p:nvSpPr>
          <p:cNvPr id="55" name="Google Shape;55;p13"/>
          <p:cNvSpPr txBox="1">
            <a:spLocks noGrp="1"/>
          </p:cNvSpPr>
          <p:nvPr>
            <p:ph type="ctrTitle"/>
          </p:nvPr>
        </p:nvSpPr>
        <p:spPr>
          <a:xfrm rot="-774719">
            <a:off x="2097998" y="5453516"/>
            <a:ext cx="6252293" cy="1412479"/>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sz="4400">
                <a:solidFill>
                  <a:srgbClr val="B7B7B7"/>
                </a:solidFill>
              </a:rPr>
              <a:t>MKTG 404 </a:t>
            </a:r>
            <a:endParaRPr sz="4400">
              <a:solidFill>
                <a:srgbClr val="B7B7B7"/>
              </a:solidFill>
            </a:endParaRPr>
          </a:p>
          <a:p>
            <a:pPr marL="0" lvl="0" indent="0" algn="ctr" rtl="0">
              <a:spcBef>
                <a:spcPts val="0"/>
              </a:spcBef>
              <a:spcAft>
                <a:spcPts val="0"/>
              </a:spcAft>
              <a:buNone/>
            </a:pPr>
            <a:r>
              <a:rPr lang="en" sz="4200">
                <a:solidFill>
                  <a:srgbClr val="B7B7B7"/>
                </a:solidFill>
              </a:rPr>
              <a:t>Assignment 1</a:t>
            </a:r>
            <a:endParaRPr sz="4200">
              <a:solidFill>
                <a:srgbClr val="B7B7B7"/>
              </a:solidFill>
            </a:endParaRPr>
          </a:p>
        </p:txBody>
      </p:sp>
      <p:pic>
        <p:nvPicPr>
          <p:cNvPr id="56" name="Google Shape;56;p13"/>
          <p:cNvPicPr preferRelativeResize="0"/>
          <p:nvPr/>
        </p:nvPicPr>
        <p:blipFill>
          <a:blip r:embed="rId4">
            <a:alphaModFix/>
          </a:blip>
          <a:stretch>
            <a:fillRect/>
          </a:stretch>
        </p:blipFill>
        <p:spPr>
          <a:xfrm>
            <a:off x="-1153074" y="5387850"/>
            <a:ext cx="4539900" cy="2386724"/>
          </a:xfrm>
          <a:prstGeom prst="rect">
            <a:avLst/>
          </a:prstGeom>
          <a:noFill/>
          <a:ln>
            <a:noFill/>
          </a:ln>
        </p:spPr>
      </p:pic>
      <p:pic>
        <p:nvPicPr>
          <p:cNvPr id="57" name="Google Shape;57;p13"/>
          <p:cNvPicPr preferRelativeResize="0"/>
          <p:nvPr/>
        </p:nvPicPr>
        <p:blipFill>
          <a:blip r:embed="rId5">
            <a:alphaModFix/>
          </a:blip>
          <a:stretch>
            <a:fillRect/>
          </a:stretch>
        </p:blipFill>
        <p:spPr>
          <a:xfrm>
            <a:off x="6488225" y="5330600"/>
            <a:ext cx="2844051" cy="1561100"/>
          </a:xfrm>
          <a:prstGeom prst="rect">
            <a:avLst/>
          </a:prstGeom>
          <a:noFill/>
          <a:ln>
            <a:noFill/>
          </a:ln>
        </p:spPr>
      </p:pic>
      <p:pic>
        <p:nvPicPr>
          <p:cNvPr id="58" name="Google Shape;58;p13"/>
          <p:cNvPicPr preferRelativeResize="0"/>
          <p:nvPr/>
        </p:nvPicPr>
        <p:blipFill>
          <a:blip r:embed="rId6">
            <a:alphaModFix/>
          </a:blip>
          <a:stretch>
            <a:fillRect/>
          </a:stretch>
        </p:blipFill>
        <p:spPr>
          <a:xfrm rot="-1259566">
            <a:off x="3090903" y="1317884"/>
            <a:ext cx="5838871" cy="1391306"/>
          </a:xfrm>
          <a:prstGeom prst="rect">
            <a:avLst/>
          </a:prstGeom>
          <a:noFill/>
          <a:ln>
            <a:noFill/>
          </a:ln>
        </p:spPr>
      </p:pic>
      <p:sp>
        <p:nvSpPr>
          <p:cNvPr id="59" name="Google Shape;59;p13"/>
          <p:cNvSpPr/>
          <p:nvPr/>
        </p:nvSpPr>
        <p:spPr>
          <a:xfrm rot="-513729">
            <a:off x="-616926" y="2521549"/>
            <a:ext cx="433228" cy="379604"/>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0" name="Google Shape;60;p13"/>
          <p:cNvPicPr preferRelativeResize="0"/>
          <p:nvPr/>
        </p:nvPicPr>
        <p:blipFill>
          <a:blip r:embed="rId7">
            <a:alphaModFix/>
          </a:blip>
          <a:stretch>
            <a:fillRect/>
          </a:stretch>
        </p:blipFill>
        <p:spPr>
          <a:xfrm>
            <a:off x="2901725" y="-141725"/>
            <a:ext cx="4644826" cy="2423301"/>
          </a:xfrm>
          <a:prstGeom prst="rect">
            <a:avLst/>
          </a:prstGeom>
          <a:noFill/>
          <a:ln>
            <a:noFill/>
          </a:ln>
        </p:spPr>
      </p:pic>
      <p:pic>
        <p:nvPicPr>
          <p:cNvPr id="61" name="Google Shape;61;p13"/>
          <p:cNvPicPr preferRelativeResize="0"/>
          <p:nvPr/>
        </p:nvPicPr>
        <p:blipFill>
          <a:blip r:embed="rId8">
            <a:alphaModFix/>
          </a:blip>
          <a:stretch>
            <a:fillRect/>
          </a:stretch>
        </p:blipFill>
        <p:spPr>
          <a:xfrm>
            <a:off x="5892975" y="5499700"/>
            <a:ext cx="4995475" cy="1800700"/>
          </a:xfrm>
          <a:prstGeom prst="rect">
            <a:avLst/>
          </a:prstGeom>
          <a:noFill/>
          <a:ln>
            <a:noFill/>
          </a:ln>
        </p:spPr>
      </p:pic>
      <p:pic>
        <p:nvPicPr>
          <p:cNvPr id="62" name="Google Shape;62;p13"/>
          <p:cNvPicPr preferRelativeResize="0"/>
          <p:nvPr/>
        </p:nvPicPr>
        <p:blipFill>
          <a:blip r:embed="rId9">
            <a:alphaModFix/>
          </a:blip>
          <a:stretch>
            <a:fillRect/>
          </a:stretch>
        </p:blipFill>
        <p:spPr>
          <a:xfrm>
            <a:off x="3974236" y="3978944"/>
            <a:ext cx="5872200" cy="17269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500" fill="hold"/>
                                        <p:tgtEl>
                                          <p:spTgt spid="62"/>
                                        </p:tgtEl>
                                        <p:attrNameLst>
                                          <p:attrName>ppt_x</p:attrName>
                                        </p:attrNameLst>
                                      </p:cBhvr>
                                      <p:tavLst>
                                        <p:tav tm="0">
                                          <p:val>
                                            <p:strVal val="#ppt_x"/>
                                          </p:val>
                                        </p:tav>
                                        <p:tav tm="100000">
                                          <p:val>
                                            <p:strVal val="#ppt_x"/>
                                          </p:val>
                                        </p:tav>
                                      </p:tavLst>
                                    </p:anim>
                                    <p:anim calcmode="lin" valueType="num">
                                      <p:cBhvr additive="base">
                                        <p:cTn id="8" dur="500" fill="hold"/>
                                        <p:tgtEl>
                                          <p:spTgt spid="6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pic>
        <p:nvPicPr>
          <p:cNvPr id="68" name="Google Shape;68;p14"/>
          <p:cNvPicPr preferRelativeResize="0"/>
          <p:nvPr/>
        </p:nvPicPr>
        <p:blipFill>
          <a:blip r:embed="rId3">
            <a:alphaModFix/>
          </a:blip>
          <a:stretch>
            <a:fillRect/>
          </a:stretch>
        </p:blipFill>
        <p:spPr>
          <a:xfrm>
            <a:off x="2737" y="0"/>
            <a:ext cx="9141263" cy="5143501"/>
          </a:xfrm>
          <a:prstGeom prst="rect">
            <a:avLst/>
          </a:prstGeom>
          <a:noFill/>
          <a:ln>
            <a:noFill/>
          </a:ln>
        </p:spPr>
      </p:pic>
      <p:sp>
        <p:nvSpPr>
          <p:cNvPr id="69" name="Google Shape;69;p14"/>
          <p:cNvSpPr/>
          <p:nvPr/>
        </p:nvSpPr>
        <p:spPr>
          <a:xfrm>
            <a:off x="893100" y="361013"/>
            <a:ext cx="7357800" cy="4281000"/>
          </a:xfrm>
          <a:prstGeom prst="rect">
            <a:avLst/>
          </a:prstGeom>
          <a:solidFill>
            <a:srgbClr val="000000">
              <a:alpha val="84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4"/>
          <p:cNvSpPr txBox="1"/>
          <p:nvPr/>
        </p:nvSpPr>
        <p:spPr>
          <a:xfrm>
            <a:off x="7755225" y="1998775"/>
            <a:ext cx="5116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71" name="Google Shape;71;p14"/>
          <p:cNvPicPr preferRelativeResize="0"/>
          <p:nvPr/>
        </p:nvPicPr>
        <p:blipFill>
          <a:blip r:embed="rId4">
            <a:alphaModFix/>
          </a:blip>
          <a:stretch>
            <a:fillRect/>
          </a:stretch>
        </p:blipFill>
        <p:spPr>
          <a:xfrm>
            <a:off x="-3340275" y="2876725"/>
            <a:ext cx="3220499" cy="2147000"/>
          </a:xfrm>
          <a:prstGeom prst="rect">
            <a:avLst/>
          </a:prstGeom>
          <a:noFill/>
          <a:ln>
            <a:noFill/>
          </a:ln>
        </p:spPr>
      </p:pic>
      <p:pic>
        <p:nvPicPr>
          <p:cNvPr id="72" name="Google Shape;72;p14"/>
          <p:cNvPicPr preferRelativeResize="0"/>
          <p:nvPr/>
        </p:nvPicPr>
        <p:blipFill>
          <a:blip r:embed="rId5">
            <a:alphaModFix/>
          </a:blip>
          <a:stretch>
            <a:fillRect/>
          </a:stretch>
        </p:blipFill>
        <p:spPr>
          <a:xfrm>
            <a:off x="4411481" y="1570963"/>
            <a:ext cx="3919275" cy="2684876"/>
          </a:xfrm>
          <a:prstGeom prst="rect">
            <a:avLst/>
          </a:prstGeom>
          <a:noFill/>
          <a:ln>
            <a:noFill/>
          </a:ln>
        </p:spPr>
      </p:pic>
      <p:pic>
        <p:nvPicPr>
          <p:cNvPr id="73" name="Google Shape;73;p14"/>
          <p:cNvPicPr preferRelativeResize="0"/>
          <p:nvPr/>
        </p:nvPicPr>
        <p:blipFill>
          <a:blip r:embed="rId6">
            <a:alphaModFix/>
          </a:blip>
          <a:stretch>
            <a:fillRect/>
          </a:stretch>
        </p:blipFill>
        <p:spPr>
          <a:xfrm>
            <a:off x="1066050" y="1570977"/>
            <a:ext cx="3643471" cy="2684876"/>
          </a:xfrm>
          <a:prstGeom prst="rect">
            <a:avLst/>
          </a:prstGeom>
          <a:noFill/>
          <a:ln>
            <a:noFill/>
          </a:ln>
        </p:spPr>
      </p:pic>
      <p:pic>
        <p:nvPicPr>
          <p:cNvPr id="74" name="Google Shape;74;p14"/>
          <p:cNvPicPr preferRelativeResize="0"/>
          <p:nvPr/>
        </p:nvPicPr>
        <p:blipFill>
          <a:blip r:embed="rId7">
            <a:alphaModFix/>
          </a:blip>
          <a:stretch>
            <a:fillRect/>
          </a:stretch>
        </p:blipFill>
        <p:spPr>
          <a:xfrm>
            <a:off x="2293650" y="480775"/>
            <a:ext cx="4556698" cy="1218500"/>
          </a:xfrm>
          <a:prstGeom prst="rect">
            <a:avLst/>
          </a:prstGeom>
          <a:noFill/>
          <a:ln>
            <a:noFill/>
          </a:ln>
        </p:spPr>
      </p:pic>
      <p:cxnSp>
        <p:nvCxnSpPr>
          <p:cNvPr id="75" name="Google Shape;75;p14"/>
          <p:cNvCxnSpPr/>
          <p:nvPr/>
        </p:nvCxnSpPr>
        <p:spPr>
          <a:xfrm rot="10800000">
            <a:off x="4411475" y="1630275"/>
            <a:ext cx="0" cy="27480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15"/>
          <p:cNvPicPr preferRelativeResize="0"/>
          <p:nvPr/>
        </p:nvPicPr>
        <p:blipFill>
          <a:blip r:embed="rId3">
            <a:alphaModFix/>
          </a:blip>
          <a:stretch>
            <a:fillRect/>
          </a:stretch>
        </p:blipFill>
        <p:spPr>
          <a:xfrm>
            <a:off x="1674449" y="5368948"/>
            <a:ext cx="2258075" cy="1691377"/>
          </a:xfrm>
          <a:prstGeom prst="rect">
            <a:avLst/>
          </a:prstGeom>
          <a:noFill/>
          <a:ln>
            <a:noFill/>
          </a:ln>
        </p:spPr>
      </p:pic>
      <p:pic>
        <p:nvPicPr>
          <p:cNvPr id="81" name="Google Shape;81;p15"/>
          <p:cNvPicPr preferRelativeResize="0"/>
          <p:nvPr/>
        </p:nvPicPr>
        <p:blipFill>
          <a:blip r:embed="rId4">
            <a:alphaModFix/>
          </a:blip>
          <a:stretch>
            <a:fillRect/>
          </a:stretch>
        </p:blipFill>
        <p:spPr>
          <a:xfrm>
            <a:off x="4038975" y="5518475"/>
            <a:ext cx="2258076" cy="2273300"/>
          </a:xfrm>
          <a:prstGeom prst="rect">
            <a:avLst/>
          </a:prstGeom>
          <a:noFill/>
          <a:ln>
            <a:noFill/>
          </a:ln>
        </p:spPr>
      </p:pic>
      <p:pic>
        <p:nvPicPr>
          <p:cNvPr id="82" name="Google Shape;82;p15"/>
          <p:cNvPicPr preferRelativeResize="0"/>
          <p:nvPr/>
        </p:nvPicPr>
        <p:blipFill>
          <a:blip r:embed="rId5">
            <a:alphaModFix/>
          </a:blip>
          <a:stretch>
            <a:fillRect/>
          </a:stretch>
        </p:blipFill>
        <p:spPr>
          <a:xfrm>
            <a:off x="-254200" y="5368950"/>
            <a:ext cx="1862127" cy="1396600"/>
          </a:xfrm>
          <a:prstGeom prst="rect">
            <a:avLst/>
          </a:prstGeom>
          <a:noFill/>
          <a:ln>
            <a:noFill/>
          </a:ln>
        </p:spPr>
      </p:pic>
      <p:pic>
        <p:nvPicPr>
          <p:cNvPr id="83" name="Google Shape;83;p15"/>
          <p:cNvPicPr preferRelativeResize="0"/>
          <p:nvPr/>
        </p:nvPicPr>
        <p:blipFill rotWithShape="1">
          <a:blip r:embed="rId6">
            <a:alphaModFix/>
          </a:blip>
          <a:srcRect l="62013"/>
          <a:stretch/>
        </p:blipFill>
        <p:spPr>
          <a:xfrm>
            <a:off x="5274016" y="0"/>
            <a:ext cx="3869983" cy="5143501"/>
          </a:xfrm>
          <a:prstGeom prst="rect">
            <a:avLst/>
          </a:prstGeom>
          <a:noFill/>
          <a:ln>
            <a:noFill/>
          </a:ln>
        </p:spPr>
      </p:pic>
      <p:pic>
        <p:nvPicPr>
          <p:cNvPr id="84" name="Google Shape;84;p15"/>
          <p:cNvPicPr preferRelativeResize="0"/>
          <p:nvPr/>
        </p:nvPicPr>
        <p:blipFill>
          <a:blip r:embed="rId7">
            <a:alphaModFix/>
          </a:blip>
          <a:stretch>
            <a:fillRect/>
          </a:stretch>
        </p:blipFill>
        <p:spPr>
          <a:xfrm>
            <a:off x="352025" y="387650"/>
            <a:ext cx="5337098" cy="376045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6"/>
          <p:cNvPicPr preferRelativeResize="0"/>
          <p:nvPr/>
        </p:nvPicPr>
        <p:blipFill rotWithShape="1">
          <a:blip r:embed="rId3">
            <a:alphaModFix/>
          </a:blip>
          <a:srcRect b="58590"/>
          <a:stretch/>
        </p:blipFill>
        <p:spPr>
          <a:xfrm>
            <a:off x="4047075" y="0"/>
            <a:ext cx="5096925" cy="2603225"/>
          </a:xfrm>
          <a:prstGeom prst="rect">
            <a:avLst/>
          </a:prstGeom>
          <a:noFill/>
          <a:ln>
            <a:noFill/>
          </a:ln>
        </p:spPr>
      </p:pic>
      <p:pic>
        <p:nvPicPr>
          <p:cNvPr id="90" name="Google Shape;90;p16"/>
          <p:cNvPicPr preferRelativeResize="0"/>
          <p:nvPr/>
        </p:nvPicPr>
        <p:blipFill rotWithShape="1">
          <a:blip r:embed="rId3">
            <a:alphaModFix/>
          </a:blip>
          <a:srcRect b="58590"/>
          <a:stretch/>
        </p:blipFill>
        <p:spPr>
          <a:xfrm>
            <a:off x="0" y="2540275"/>
            <a:ext cx="5136850" cy="2603225"/>
          </a:xfrm>
          <a:prstGeom prst="rect">
            <a:avLst/>
          </a:prstGeom>
          <a:noFill/>
          <a:ln>
            <a:noFill/>
          </a:ln>
        </p:spPr>
      </p:pic>
      <p:pic>
        <p:nvPicPr>
          <p:cNvPr id="91" name="Google Shape;91;p16"/>
          <p:cNvPicPr preferRelativeResize="0"/>
          <p:nvPr/>
        </p:nvPicPr>
        <p:blipFill rotWithShape="1">
          <a:blip r:embed="rId3">
            <a:alphaModFix/>
          </a:blip>
          <a:srcRect b="58590"/>
          <a:stretch/>
        </p:blipFill>
        <p:spPr>
          <a:xfrm>
            <a:off x="0" y="0"/>
            <a:ext cx="5096925" cy="2603225"/>
          </a:xfrm>
          <a:prstGeom prst="rect">
            <a:avLst/>
          </a:prstGeom>
          <a:noFill/>
          <a:ln>
            <a:noFill/>
          </a:ln>
        </p:spPr>
      </p:pic>
      <p:sp>
        <p:nvSpPr>
          <p:cNvPr id="92" name="Google Shape;92;p16"/>
          <p:cNvSpPr txBox="1"/>
          <p:nvPr/>
        </p:nvSpPr>
        <p:spPr>
          <a:xfrm>
            <a:off x="-24875" y="6260525"/>
            <a:ext cx="6292800" cy="2981400"/>
          </a:xfrm>
          <a:prstGeom prst="rect">
            <a:avLst/>
          </a:prstGeom>
          <a:noFill/>
          <a:ln>
            <a:noFill/>
          </a:ln>
        </p:spPr>
        <p:txBody>
          <a:bodyPr spcFirstLastPara="1" wrap="square" lIns="91425" tIns="91425" rIns="91425" bIns="91425" anchor="t" anchorCtr="0">
            <a:spAutoFit/>
          </a:bodyPr>
          <a:lstStyle/>
          <a:p>
            <a:pPr marL="457200" lvl="0" indent="-374650" algn="l" rtl="0">
              <a:lnSpc>
                <a:spcPct val="115000"/>
              </a:lnSpc>
              <a:spcBef>
                <a:spcPts val="0"/>
              </a:spcBef>
              <a:spcAft>
                <a:spcPts val="0"/>
              </a:spcAft>
              <a:buClr>
                <a:schemeClr val="dk1"/>
              </a:buClr>
              <a:buSzPts val="2300"/>
              <a:buChar char="❏"/>
            </a:pPr>
            <a:r>
              <a:rPr lang="en" sz="2300">
                <a:solidFill>
                  <a:schemeClr val="dk1"/>
                </a:solidFill>
              </a:rPr>
              <a:t>Creating a  loyal customer base</a:t>
            </a:r>
            <a:br>
              <a:rPr lang="en" sz="2300">
                <a:solidFill>
                  <a:schemeClr val="dk1"/>
                </a:solidFill>
              </a:rPr>
            </a:br>
            <a:endParaRPr sz="2300">
              <a:solidFill>
                <a:schemeClr val="dk1"/>
              </a:solidFill>
            </a:endParaRPr>
          </a:p>
          <a:p>
            <a:pPr marL="457200" lvl="0" indent="-374650" algn="l" rtl="0">
              <a:lnSpc>
                <a:spcPct val="115000"/>
              </a:lnSpc>
              <a:spcBef>
                <a:spcPts val="0"/>
              </a:spcBef>
              <a:spcAft>
                <a:spcPts val="0"/>
              </a:spcAft>
              <a:buClr>
                <a:schemeClr val="dk1"/>
              </a:buClr>
              <a:buSzPts val="2300"/>
              <a:buChar char="❏"/>
            </a:pPr>
            <a:r>
              <a:rPr lang="en" sz="2300">
                <a:solidFill>
                  <a:schemeClr val="dk1"/>
                </a:solidFill>
              </a:rPr>
              <a:t>Creating hype around new shoes</a:t>
            </a:r>
            <a:endParaRPr sz="2300">
              <a:solidFill>
                <a:schemeClr val="dk1"/>
              </a:solidFill>
            </a:endParaRPr>
          </a:p>
          <a:p>
            <a:pPr marL="457200" lvl="0" indent="0" algn="l" rtl="0">
              <a:lnSpc>
                <a:spcPct val="115000"/>
              </a:lnSpc>
              <a:spcBef>
                <a:spcPts val="0"/>
              </a:spcBef>
              <a:spcAft>
                <a:spcPts val="0"/>
              </a:spcAft>
              <a:buNone/>
            </a:pPr>
            <a:endParaRPr sz="2300">
              <a:solidFill>
                <a:schemeClr val="dk1"/>
              </a:solidFill>
            </a:endParaRPr>
          </a:p>
          <a:p>
            <a:pPr marL="457200" lvl="0" indent="-374650" algn="l" rtl="0">
              <a:lnSpc>
                <a:spcPct val="115000"/>
              </a:lnSpc>
              <a:spcBef>
                <a:spcPts val="0"/>
              </a:spcBef>
              <a:spcAft>
                <a:spcPts val="0"/>
              </a:spcAft>
              <a:buClr>
                <a:schemeClr val="dk1"/>
              </a:buClr>
              <a:buSzPts val="2300"/>
              <a:buChar char="❏"/>
            </a:pPr>
            <a:r>
              <a:rPr lang="en" sz="2300">
                <a:solidFill>
                  <a:schemeClr val="dk1"/>
                </a:solidFill>
              </a:rPr>
              <a:t>Satisfying the reselling community</a:t>
            </a:r>
            <a:endParaRPr sz="2300">
              <a:solidFill>
                <a:schemeClr val="dk1"/>
              </a:solidFill>
            </a:endParaRPr>
          </a:p>
          <a:p>
            <a:pPr marL="457200" lvl="0" indent="0" algn="l" rtl="0">
              <a:lnSpc>
                <a:spcPct val="115000"/>
              </a:lnSpc>
              <a:spcBef>
                <a:spcPts val="0"/>
              </a:spcBef>
              <a:spcAft>
                <a:spcPts val="0"/>
              </a:spcAft>
              <a:buNone/>
            </a:pPr>
            <a:endParaRPr sz="2300">
              <a:solidFill>
                <a:schemeClr val="dk1"/>
              </a:solidFill>
            </a:endParaRPr>
          </a:p>
          <a:p>
            <a:pPr marL="457200" lvl="0" indent="-374650" algn="l" rtl="0">
              <a:lnSpc>
                <a:spcPct val="115000"/>
              </a:lnSpc>
              <a:spcBef>
                <a:spcPts val="0"/>
              </a:spcBef>
              <a:spcAft>
                <a:spcPts val="0"/>
              </a:spcAft>
              <a:buClr>
                <a:schemeClr val="dk1"/>
              </a:buClr>
              <a:buSzPts val="2300"/>
              <a:buChar char="❏"/>
            </a:pPr>
            <a:r>
              <a:rPr lang="en" sz="2300">
                <a:solidFill>
                  <a:schemeClr val="dk1"/>
                </a:solidFill>
              </a:rPr>
              <a:t> Selling overpriced limited edition shoes</a:t>
            </a:r>
            <a:endParaRPr sz="2600"/>
          </a:p>
        </p:txBody>
      </p:sp>
      <p:sp>
        <p:nvSpPr>
          <p:cNvPr id="93" name="Google Shape;93;p16"/>
          <p:cNvSpPr txBox="1"/>
          <p:nvPr/>
        </p:nvSpPr>
        <p:spPr>
          <a:xfrm>
            <a:off x="-112900" y="5542925"/>
            <a:ext cx="86346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a:solidFill>
                  <a:schemeClr val="lt1"/>
                </a:solidFill>
                <a:latin typeface="Comfortaa"/>
                <a:ea typeface="Comfortaa"/>
                <a:cs typeface="Comfortaa"/>
                <a:sym typeface="Comfortaa"/>
              </a:rPr>
              <a:t>Segment Marketing Objectives: </a:t>
            </a:r>
            <a:endParaRPr sz="2300">
              <a:solidFill>
                <a:schemeClr val="lt1"/>
              </a:solidFill>
              <a:latin typeface="Comfortaa"/>
              <a:ea typeface="Comfortaa"/>
              <a:cs typeface="Comfortaa"/>
              <a:sym typeface="Comfortaa"/>
            </a:endParaRPr>
          </a:p>
        </p:txBody>
      </p:sp>
      <p:pic>
        <p:nvPicPr>
          <p:cNvPr id="94" name="Google Shape;94;p16"/>
          <p:cNvPicPr preferRelativeResize="0"/>
          <p:nvPr/>
        </p:nvPicPr>
        <p:blipFill rotWithShape="1">
          <a:blip r:embed="rId3">
            <a:alphaModFix/>
          </a:blip>
          <a:srcRect b="58590"/>
          <a:stretch/>
        </p:blipFill>
        <p:spPr>
          <a:xfrm>
            <a:off x="4027113" y="2540275"/>
            <a:ext cx="5136850" cy="2603225"/>
          </a:xfrm>
          <a:prstGeom prst="rect">
            <a:avLst/>
          </a:prstGeom>
          <a:noFill/>
          <a:ln>
            <a:noFill/>
          </a:ln>
        </p:spPr>
      </p:pic>
      <p:pic>
        <p:nvPicPr>
          <p:cNvPr id="95" name="Google Shape;95;p16"/>
          <p:cNvPicPr preferRelativeResize="0"/>
          <p:nvPr/>
        </p:nvPicPr>
        <p:blipFill rotWithShape="1">
          <a:blip r:embed="rId3">
            <a:alphaModFix/>
          </a:blip>
          <a:srcRect l="2741" t="1152" r="7370" b="23044"/>
          <a:stretch/>
        </p:blipFill>
        <p:spPr>
          <a:xfrm rot="-5400000">
            <a:off x="4170075" y="169575"/>
            <a:ext cx="4842800" cy="5105050"/>
          </a:xfrm>
          <a:prstGeom prst="rect">
            <a:avLst/>
          </a:prstGeom>
          <a:noFill/>
          <a:ln>
            <a:noFill/>
          </a:ln>
        </p:spPr>
      </p:pic>
      <p:pic>
        <p:nvPicPr>
          <p:cNvPr id="96" name="Google Shape;96;p16"/>
          <p:cNvPicPr preferRelativeResize="0"/>
          <p:nvPr/>
        </p:nvPicPr>
        <p:blipFill rotWithShape="1">
          <a:blip r:embed="rId4">
            <a:alphaModFix/>
          </a:blip>
          <a:srcRect r="11488" b="32088"/>
          <a:stretch/>
        </p:blipFill>
        <p:spPr>
          <a:xfrm>
            <a:off x="284375" y="122975"/>
            <a:ext cx="5952748" cy="38314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100"/>
        <p:cNvGrpSpPr/>
        <p:nvPr/>
      </p:nvGrpSpPr>
      <p:grpSpPr>
        <a:xfrm>
          <a:off x="0" y="0"/>
          <a:ext cx="0" cy="0"/>
          <a:chOff x="0" y="0"/>
          <a:chExt cx="0" cy="0"/>
        </a:xfrm>
      </p:grpSpPr>
      <p:sp>
        <p:nvSpPr>
          <p:cNvPr id="101" name="Google Shape;101;p17"/>
          <p:cNvSpPr txBox="1">
            <a:spLocks noGrp="1"/>
          </p:cNvSpPr>
          <p:nvPr>
            <p:ph type="title"/>
          </p:nvPr>
        </p:nvSpPr>
        <p:spPr>
          <a:xfrm>
            <a:off x="0" y="89425"/>
            <a:ext cx="8520600" cy="5202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Clr>
                <a:schemeClr val="dk1"/>
              </a:buClr>
              <a:buSzPct val="44594"/>
              <a:buFont typeface="Arial"/>
              <a:buNone/>
            </a:pPr>
            <a:r>
              <a:rPr lang="en" sz="2466" b="1">
                <a:solidFill>
                  <a:srgbClr val="FF0000"/>
                </a:solidFill>
              </a:rPr>
              <a:t>Eco-friendly Customers</a:t>
            </a:r>
            <a:endParaRPr sz="3466" b="1">
              <a:solidFill>
                <a:srgbClr val="FF0000"/>
              </a:solidFill>
            </a:endParaRPr>
          </a:p>
        </p:txBody>
      </p:sp>
      <p:sp>
        <p:nvSpPr>
          <p:cNvPr id="102" name="Google Shape;102;p17"/>
          <p:cNvSpPr txBox="1">
            <a:spLocks noGrp="1"/>
          </p:cNvSpPr>
          <p:nvPr>
            <p:ph type="body" idx="1"/>
          </p:nvPr>
        </p:nvSpPr>
        <p:spPr>
          <a:xfrm>
            <a:off x="108500" y="609625"/>
            <a:ext cx="8520600" cy="3792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We all have our needs and wants that we can not prevent. In order to set positive examples for the world, have more productivity, reduce consumption by using recycled products, invest in the world for future generations ; more and more company started to become an eco-friendly company. </a:t>
            </a:r>
            <a:endParaRPr/>
          </a:p>
        </p:txBody>
      </p:sp>
      <p:pic>
        <p:nvPicPr>
          <p:cNvPr id="103" name="Google Shape;103;p17"/>
          <p:cNvPicPr preferRelativeResize="0"/>
          <p:nvPr/>
        </p:nvPicPr>
        <p:blipFill>
          <a:blip r:embed="rId3">
            <a:alphaModFix/>
          </a:blip>
          <a:stretch>
            <a:fillRect/>
          </a:stretch>
        </p:blipFill>
        <p:spPr>
          <a:xfrm>
            <a:off x="108500" y="2819325"/>
            <a:ext cx="4590500" cy="2225750"/>
          </a:xfrm>
          <a:prstGeom prst="rect">
            <a:avLst/>
          </a:prstGeom>
          <a:noFill/>
          <a:ln>
            <a:noFill/>
          </a:ln>
        </p:spPr>
      </p:pic>
      <p:pic>
        <p:nvPicPr>
          <p:cNvPr id="104" name="Google Shape;104;p17"/>
          <p:cNvPicPr preferRelativeResize="0"/>
          <p:nvPr/>
        </p:nvPicPr>
        <p:blipFill>
          <a:blip r:embed="rId4">
            <a:alphaModFix/>
          </a:blip>
          <a:stretch>
            <a:fillRect/>
          </a:stretch>
        </p:blipFill>
        <p:spPr>
          <a:xfrm>
            <a:off x="4902200" y="2845375"/>
            <a:ext cx="3930100" cy="2173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p18"/>
          <p:cNvPicPr preferRelativeResize="0"/>
          <p:nvPr/>
        </p:nvPicPr>
        <p:blipFill>
          <a:blip r:embed="rId3">
            <a:alphaModFix/>
          </a:blip>
          <a:stretch>
            <a:fillRect/>
          </a:stretch>
        </p:blipFill>
        <p:spPr>
          <a:xfrm flipH="1">
            <a:off x="-1850326" y="0"/>
            <a:ext cx="6864101" cy="5143500"/>
          </a:xfrm>
          <a:prstGeom prst="rect">
            <a:avLst/>
          </a:prstGeom>
          <a:noFill/>
          <a:ln>
            <a:noFill/>
          </a:ln>
        </p:spPr>
      </p:pic>
      <p:pic>
        <p:nvPicPr>
          <p:cNvPr id="110" name="Google Shape;110;p18"/>
          <p:cNvPicPr preferRelativeResize="0"/>
          <p:nvPr/>
        </p:nvPicPr>
        <p:blipFill>
          <a:blip r:embed="rId4">
            <a:alphaModFix/>
          </a:blip>
          <a:stretch>
            <a:fillRect/>
          </a:stretch>
        </p:blipFill>
        <p:spPr>
          <a:xfrm>
            <a:off x="4198650" y="129425"/>
            <a:ext cx="4733076" cy="462445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additive="base">
                                        <p:cTn id="7" dur="1000" fill="hold"/>
                                        <p:tgtEl>
                                          <p:spTgt spid="109"/>
                                        </p:tgtEl>
                                        <p:attrNameLst>
                                          <p:attrName>ppt_x</p:attrName>
                                        </p:attrNameLst>
                                      </p:cBhvr>
                                      <p:tavLst>
                                        <p:tav tm="0">
                                          <p:val>
                                            <p:strVal val="0-#ppt_w/2"/>
                                          </p:val>
                                        </p:tav>
                                        <p:tav tm="100000">
                                          <p:val>
                                            <p:strVal val="#ppt_x"/>
                                          </p:val>
                                        </p:tav>
                                      </p:tavLst>
                                    </p:anim>
                                    <p:anim calcmode="lin" valueType="num">
                                      <p:cBhvr additive="base">
                                        <p:cTn id="8" dur="1000" fill="hold"/>
                                        <p:tgtEl>
                                          <p:spTgt spid="10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19"/>
          <p:cNvPicPr preferRelativeResize="0"/>
          <p:nvPr/>
        </p:nvPicPr>
        <p:blipFill>
          <a:blip r:embed="rId3">
            <a:alphaModFix/>
          </a:blip>
          <a:stretch>
            <a:fillRect/>
          </a:stretch>
        </p:blipFill>
        <p:spPr>
          <a:xfrm>
            <a:off x="-149575" y="5278600"/>
            <a:ext cx="4294451" cy="2140096"/>
          </a:xfrm>
          <a:prstGeom prst="rect">
            <a:avLst/>
          </a:prstGeom>
          <a:noFill/>
          <a:ln>
            <a:noFill/>
          </a:ln>
        </p:spPr>
      </p:pic>
      <p:pic>
        <p:nvPicPr>
          <p:cNvPr id="116" name="Google Shape;116;p19"/>
          <p:cNvPicPr preferRelativeResize="0"/>
          <p:nvPr/>
        </p:nvPicPr>
        <p:blipFill rotWithShape="1">
          <a:blip r:embed="rId4">
            <a:alphaModFix/>
          </a:blip>
          <a:srcRect r="2248"/>
          <a:stretch/>
        </p:blipFill>
        <p:spPr>
          <a:xfrm>
            <a:off x="4282925" y="5238700"/>
            <a:ext cx="4646351" cy="2140100"/>
          </a:xfrm>
          <a:prstGeom prst="rect">
            <a:avLst/>
          </a:prstGeom>
          <a:noFill/>
          <a:ln>
            <a:noFill/>
          </a:ln>
        </p:spPr>
      </p:pic>
      <p:pic>
        <p:nvPicPr>
          <p:cNvPr id="117" name="Google Shape;117;p19"/>
          <p:cNvPicPr preferRelativeResize="0"/>
          <p:nvPr/>
        </p:nvPicPr>
        <p:blipFill>
          <a:blip r:embed="rId5">
            <a:alphaModFix/>
          </a:blip>
          <a:stretch>
            <a:fillRect/>
          </a:stretch>
        </p:blipFill>
        <p:spPr>
          <a:xfrm>
            <a:off x="5697859" y="0"/>
            <a:ext cx="3446140" cy="5143500"/>
          </a:xfrm>
          <a:prstGeom prst="rect">
            <a:avLst/>
          </a:prstGeom>
          <a:noFill/>
          <a:ln>
            <a:noFill/>
          </a:ln>
        </p:spPr>
      </p:pic>
      <p:pic>
        <p:nvPicPr>
          <p:cNvPr id="1026" name="Picture 2">
            <a:extLst>
              <a:ext uri="{FF2B5EF4-FFF2-40B4-BE49-F238E27FC236}">
                <a16:creationId xmlns:a16="http://schemas.microsoft.com/office/drawing/2014/main" id="{42F8BA63-CD1C-004A-8435-D7261AE855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5302250"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Google Shape;123;p20"/>
          <p:cNvPicPr preferRelativeResize="0"/>
          <p:nvPr/>
        </p:nvPicPr>
        <p:blipFill rotWithShape="1">
          <a:blip r:embed="rId3">
            <a:alphaModFix/>
          </a:blip>
          <a:srcRect r="63492" b="52349"/>
          <a:stretch/>
        </p:blipFill>
        <p:spPr>
          <a:xfrm>
            <a:off x="0" y="0"/>
            <a:ext cx="9144001" cy="5143500"/>
          </a:xfrm>
          <a:prstGeom prst="rect">
            <a:avLst/>
          </a:prstGeom>
          <a:noFill/>
          <a:ln>
            <a:noFill/>
          </a:ln>
        </p:spPr>
      </p:pic>
      <p:pic>
        <p:nvPicPr>
          <p:cNvPr id="124" name="Google Shape;124;p20"/>
          <p:cNvPicPr preferRelativeResize="0"/>
          <p:nvPr/>
        </p:nvPicPr>
        <p:blipFill rotWithShape="1">
          <a:blip r:embed="rId3">
            <a:alphaModFix/>
          </a:blip>
          <a:srcRect r="19211"/>
          <a:stretch/>
        </p:blipFill>
        <p:spPr>
          <a:xfrm>
            <a:off x="4604550" y="1487238"/>
            <a:ext cx="4430701" cy="3656250"/>
          </a:xfrm>
          <a:prstGeom prst="rect">
            <a:avLst/>
          </a:prstGeom>
          <a:noFill/>
          <a:ln>
            <a:noFill/>
          </a:ln>
        </p:spPr>
      </p:pic>
      <p:pic>
        <p:nvPicPr>
          <p:cNvPr id="125" name="Google Shape;125;p20"/>
          <p:cNvPicPr preferRelativeResize="0"/>
          <p:nvPr/>
        </p:nvPicPr>
        <p:blipFill>
          <a:blip r:embed="rId4">
            <a:alphaModFix/>
          </a:blip>
          <a:stretch>
            <a:fillRect/>
          </a:stretch>
        </p:blipFill>
        <p:spPr>
          <a:xfrm>
            <a:off x="4371325" y="5462700"/>
            <a:ext cx="3857625" cy="2571750"/>
          </a:xfrm>
          <a:prstGeom prst="rect">
            <a:avLst/>
          </a:prstGeom>
          <a:noFill/>
          <a:ln>
            <a:noFill/>
          </a:ln>
        </p:spPr>
      </p:pic>
      <p:pic>
        <p:nvPicPr>
          <p:cNvPr id="126" name="Google Shape;126;p20"/>
          <p:cNvPicPr preferRelativeResize="0"/>
          <p:nvPr/>
        </p:nvPicPr>
        <p:blipFill>
          <a:blip r:embed="rId5">
            <a:alphaModFix/>
          </a:blip>
          <a:stretch>
            <a:fillRect/>
          </a:stretch>
        </p:blipFill>
        <p:spPr>
          <a:xfrm>
            <a:off x="252100" y="-1"/>
            <a:ext cx="6741473" cy="31074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Air Force 1 Low GS &amp;#39;Thank You Plastic Bag&amp;#39; - Nike - CN8534 100 | GOAT">
            <a:extLst>
              <a:ext uri="{FF2B5EF4-FFF2-40B4-BE49-F238E27FC236}">
                <a16:creationId xmlns:a16="http://schemas.microsoft.com/office/drawing/2014/main" id="{BD811E5B-AD32-D54C-A455-ACEA855B2C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959" y="196671"/>
            <a:ext cx="5552387" cy="43973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862832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87</Words>
  <Application>Microsoft Macintosh PowerPoint</Application>
  <PresentationFormat>On-screen Show (16:9)</PresentationFormat>
  <Paragraphs>14</Paragraphs>
  <Slides>9</Slides>
  <Notes>8</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Comfortaa</vt:lpstr>
      <vt:lpstr>Simple Light</vt:lpstr>
      <vt:lpstr>MKTG 404  Assignment 1</vt:lpstr>
      <vt:lpstr>PowerPoint Presentation</vt:lpstr>
      <vt:lpstr>PowerPoint Presentation</vt:lpstr>
      <vt:lpstr>PowerPoint Presentation</vt:lpstr>
      <vt:lpstr>Eco-friendly Customers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MKTG 404  Assignment 1</dc:title>
  <cp:lastModifiedBy>Selami Doğan Akansu</cp:lastModifiedBy>
  <cp:revision>3</cp:revision>
  <dcterms:modified xsi:type="dcterms:W3CDTF">2021-10-27T07:42:43Z</dcterms:modified>
</cp:coreProperties>
</file>